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366"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5" name="Shape 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1" name="Shape 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7" name="Shape 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a:endParaRPr/>
          </a:p>
        </p:txBody>
      </p:sp>
      <p:sp>
        <p:nvSpPr>
          <p:cNvPr id="10" name="Shape 10"/>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None/>
              <a:defRPr sz="3600" b="1">
                <a:solidFill>
                  <a:schemeClr val="lt1"/>
                </a:solidFill>
              </a:defRPr>
            </a:lvl1pPr>
            <a:lvl2pPr>
              <a:spcBef>
                <a:spcPts val="0"/>
              </a:spcBef>
              <a:buClr>
                <a:schemeClr val="lt1"/>
              </a:buClr>
              <a:buSzPct val="100000"/>
              <a:buNone/>
              <a:defRPr sz="3600" b="1">
                <a:solidFill>
                  <a:schemeClr val="lt1"/>
                </a:solidFill>
              </a:defRPr>
            </a:lvl2pPr>
            <a:lvl3pPr>
              <a:spcBef>
                <a:spcPts val="0"/>
              </a:spcBef>
              <a:buClr>
                <a:schemeClr val="lt1"/>
              </a:buClr>
              <a:buSzPct val="100000"/>
              <a:buNone/>
              <a:defRPr sz="3600" b="1">
                <a:solidFill>
                  <a:schemeClr val="lt1"/>
                </a:solidFill>
              </a:defRPr>
            </a:lvl3pPr>
            <a:lvl4pPr>
              <a:spcBef>
                <a:spcPts val="0"/>
              </a:spcBef>
              <a:buClr>
                <a:schemeClr val="lt1"/>
              </a:buClr>
              <a:buSzPct val="100000"/>
              <a:buNone/>
              <a:defRPr sz="3600" b="1">
                <a:solidFill>
                  <a:schemeClr val="lt1"/>
                </a:solidFill>
              </a:defRPr>
            </a:lvl4pPr>
            <a:lvl5pPr>
              <a:spcBef>
                <a:spcPts val="0"/>
              </a:spcBef>
              <a:buClr>
                <a:schemeClr val="lt1"/>
              </a:buClr>
              <a:buSzPct val="100000"/>
              <a:buNone/>
              <a:defRPr sz="3600" b="1">
                <a:solidFill>
                  <a:schemeClr val="lt1"/>
                </a:solidFill>
              </a:defRPr>
            </a:lvl5pPr>
            <a:lvl6pPr>
              <a:spcBef>
                <a:spcPts val="0"/>
              </a:spcBef>
              <a:buClr>
                <a:schemeClr val="lt1"/>
              </a:buClr>
              <a:buSzPct val="100000"/>
              <a:buNone/>
              <a:defRPr sz="3600" b="1">
                <a:solidFill>
                  <a:schemeClr val="lt1"/>
                </a:solidFill>
              </a:defRPr>
            </a:lvl6pPr>
            <a:lvl7pPr>
              <a:spcBef>
                <a:spcPts val="0"/>
              </a:spcBef>
              <a:buClr>
                <a:schemeClr val="lt1"/>
              </a:buClr>
              <a:buSzPct val="100000"/>
              <a:buNone/>
              <a:defRPr sz="3600" b="1">
                <a:solidFill>
                  <a:schemeClr val="lt1"/>
                </a:solidFill>
              </a:defRPr>
            </a:lvl7pPr>
            <a:lvl8pPr>
              <a:spcBef>
                <a:spcPts val="0"/>
              </a:spcBef>
              <a:buClr>
                <a:schemeClr val="lt1"/>
              </a:buClr>
              <a:buSzPct val="100000"/>
              <a:buNone/>
              <a:defRPr sz="3600" b="1">
                <a:solidFill>
                  <a:schemeClr val="lt1"/>
                </a:solidFill>
              </a:defRPr>
            </a:lvl8pPr>
            <a:lvl9pPr>
              <a:spcBef>
                <a:spcPts val="0"/>
              </a:spcBef>
              <a:buClr>
                <a:schemeClr val="lt1"/>
              </a:buClr>
              <a:buSzPct val="100000"/>
              <a:buNone/>
              <a:defRPr sz="3600" b="1">
                <a:solidFill>
                  <a:schemeClr val="l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n"/>
              <a:pPr>
                <a:spcBef>
                  <a:spcPts val="0"/>
                </a:spcBef>
                <a:buNone/>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xfrm>
            <a:off x="614375" y="493917"/>
            <a:ext cx="7772400" cy="1159799"/>
          </a:xfrm>
          <a:prstGeom prst="rect">
            <a:avLst/>
          </a:prstGeom>
        </p:spPr>
        <p:txBody>
          <a:bodyPr lIns="91425" tIns="91425" rIns="91425" bIns="91425" anchor="b" anchorCtr="0">
            <a:noAutofit/>
          </a:bodyPr>
          <a:lstStyle/>
          <a:p>
            <a:pPr>
              <a:spcBef>
                <a:spcPts val="0"/>
              </a:spcBef>
              <a:buNone/>
            </a:pPr>
            <a:r>
              <a:rPr lang="en"/>
              <a:t>Retrieval: Getting Information Out </a:t>
            </a:r>
          </a:p>
        </p:txBody>
      </p:sp>
      <p:sp>
        <p:nvSpPr>
          <p:cNvPr id="31" name="Shape 31"/>
          <p:cNvSpPr txBox="1">
            <a:spLocks noGrp="1"/>
          </p:cNvSpPr>
          <p:nvPr>
            <p:ph type="subTitle" idx="1"/>
          </p:nvPr>
        </p:nvSpPr>
        <p:spPr>
          <a:xfrm>
            <a:off x="730450" y="4009853"/>
            <a:ext cx="7772400" cy="784799"/>
          </a:xfrm>
          <a:prstGeom prst="rect">
            <a:avLst/>
          </a:prstGeom>
        </p:spPr>
        <p:txBody>
          <a:bodyPr lIns="91425" tIns="91425" rIns="91425" bIns="91425" anchor="t" anchorCtr="0">
            <a:noAutofit/>
          </a:bodyPr>
          <a:lstStyle/>
          <a:p>
            <a:pPr>
              <a:spcBef>
                <a:spcPts val="0"/>
              </a:spcBef>
              <a:buNone/>
            </a:pPr>
            <a:r>
              <a:rPr lang="en" sz="1800"/>
              <a:t>By: Skylar Seeley, Jimmy Fate, Brooke Thonhoff, and Severin Lier.</a:t>
            </a:r>
          </a:p>
        </p:txBody>
      </p:sp>
      <p:pic>
        <p:nvPicPr>
          <p:cNvPr id="32" name="Shape 32"/>
          <p:cNvPicPr preferRelativeResize="0"/>
          <p:nvPr/>
        </p:nvPicPr>
        <p:blipFill>
          <a:blip r:embed="rId3">
            <a:alphaModFix/>
          </a:blip>
          <a:stretch>
            <a:fillRect/>
          </a:stretch>
        </p:blipFill>
        <p:spPr>
          <a:xfrm>
            <a:off x="3350183" y="1809364"/>
            <a:ext cx="2089791" cy="204484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Examples-</a:t>
            </a:r>
          </a:p>
        </p:txBody>
      </p:sp>
      <p:sp>
        <p:nvSpPr>
          <p:cNvPr id="89" name="Shape 89"/>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noAutofit/>
          </a:bodyPr>
          <a:lstStyle/>
          <a:p>
            <a:pPr rtl="0">
              <a:spcBef>
                <a:spcPts val="0"/>
              </a:spcBef>
              <a:buNone/>
            </a:pPr>
            <a:r>
              <a:rPr lang="en" sz="2400"/>
              <a:t>1. If you and your spouse had your first dance to a song called 'Take My Breath Away,' you are more likely to recall the details of your first dance when you hear that same song. The song would be your retrieval cue.</a:t>
            </a:r>
          </a:p>
          <a:p>
            <a:pPr rtl="0">
              <a:spcBef>
                <a:spcPts val="0"/>
              </a:spcBef>
              <a:buNone/>
            </a:pPr>
            <a:endParaRPr sz="2400"/>
          </a:p>
          <a:p>
            <a:pPr lvl="0" rtl="0">
              <a:spcBef>
                <a:spcPts val="0"/>
              </a:spcBef>
              <a:buNone/>
            </a:pPr>
            <a:r>
              <a:rPr lang="en" sz="2400"/>
              <a:t>2. If someone is depressed, they will likely only recall negative or painful memories and dwell on them; it is unlikely that someone in a bad mood will think of pleasant memories.</a:t>
            </a:r>
          </a:p>
          <a:p>
            <a:pPr>
              <a:spcBef>
                <a:spcPts val="0"/>
              </a:spcBef>
              <a:buNone/>
            </a:pPr>
            <a:endParaRPr sz="240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Anecdote-</a:t>
            </a:r>
          </a:p>
        </p:txBody>
      </p:sp>
      <p:sp>
        <p:nvSpPr>
          <p:cNvPr id="95" name="Shape 9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sz="1800"/>
              <a:t>Timothy went to a summer camp. He hated it because one night while singing camp songs around the fire, the bullies in the camp through gooey roasted marshmallows in his hair. This made him very angry. To this day, Timothy can’t sing camp songs or eat marshmallows without feeling angry. </a:t>
            </a:r>
          </a:p>
          <a:p>
            <a:pPr rtl="0">
              <a:spcBef>
                <a:spcPts val="0"/>
              </a:spcBef>
              <a:buNone/>
            </a:pPr>
            <a:endParaRPr sz="1800"/>
          </a:p>
          <a:p>
            <a:pPr algn="ctr">
              <a:spcBef>
                <a:spcPts val="0"/>
              </a:spcBef>
              <a:buNone/>
            </a:pPr>
            <a:r>
              <a:rPr lang="en" sz="2400"/>
              <a:t>The end</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101" name="Shape 10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sz="1100"/>
              <a:t>1. Déjà vu is the sense that you have ________ an event.</a:t>
            </a:r>
          </a:p>
          <a:p>
            <a:pPr marL="457200" lvl="0" indent="-298450" rtl="0">
              <a:lnSpc>
                <a:spcPct val="115000"/>
              </a:lnSpc>
              <a:spcBef>
                <a:spcPts val="0"/>
              </a:spcBef>
              <a:buClr>
                <a:schemeClr val="lt1"/>
              </a:buClr>
              <a:buSzPct val="100000"/>
              <a:buFont typeface="Arial"/>
              <a:buAutoNum type="alphaLcPeriod"/>
            </a:pPr>
            <a:r>
              <a:rPr lang="en" sz="1100"/>
              <a:t>already seen</a:t>
            </a:r>
          </a:p>
          <a:p>
            <a:pPr marL="457200" lvl="0" indent="-298450" rtl="0">
              <a:lnSpc>
                <a:spcPct val="115000"/>
              </a:lnSpc>
              <a:spcBef>
                <a:spcPts val="0"/>
              </a:spcBef>
              <a:buClr>
                <a:schemeClr val="lt1"/>
              </a:buClr>
              <a:buSzPct val="100000"/>
              <a:buFont typeface="Arial"/>
              <a:buAutoNum type="alphaLcPeriod"/>
            </a:pPr>
            <a:r>
              <a:rPr lang="en" sz="1100"/>
              <a:t>forgotten</a:t>
            </a:r>
          </a:p>
          <a:p>
            <a:pPr marL="457200" lvl="0" indent="-298450" rtl="0">
              <a:lnSpc>
                <a:spcPct val="115000"/>
              </a:lnSpc>
              <a:spcBef>
                <a:spcPts val="0"/>
              </a:spcBef>
              <a:buClr>
                <a:schemeClr val="lt1"/>
              </a:buClr>
              <a:buSzPct val="100000"/>
              <a:buFont typeface="Arial"/>
              <a:buAutoNum type="alphaLcPeriod"/>
            </a:pPr>
            <a:r>
              <a:rPr lang="en" sz="1100"/>
              <a:t>triggered</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2. The tendency to recall experiences that are consistent with one’s current mood is called a ________.</a:t>
            </a:r>
          </a:p>
          <a:p>
            <a:pPr marL="457200" lvl="0" indent="-298450" rtl="0">
              <a:lnSpc>
                <a:spcPct val="115000"/>
              </a:lnSpc>
              <a:spcBef>
                <a:spcPts val="0"/>
              </a:spcBef>
              <a:buClr>
                <a:schemeClr val="lt1"/>
              </a:buClr>
              <a:buSzPct val="100000"/>
              <a:buFont typeface="Arial"/>
              <a:buAutoNum type="alphaLcPeriod"/>
            </a:pPr>
            <a:r>
              <a:rPr lang="en" sz="1100"/>
              <a:t>bad memory</a:t>
            </a:r>
          </a:p>
          <a:p>
            <a:pPr marL="457200" lvl="0" indent="-298450" rtl="0">
              <a:lnSpc>
                <a:spcPct val="115000"/>
              </a:lnSpc>
              <a:spcBef>
                <a:spcPts val="0"/>
              </a:spcBef>
              <a:buClr>
                <a:schemeClr val="lt1"/>
              </a:buClr>
              <a:buSzPct val="100000"/>
              <a:buFont typeface="Arial"/>
              <a:buAutoNum type="alphaLcPeriod"/>
            </a:pPr>
            <a:r>
              <a:rPr lang="en" sz="1100"/>
              <a:t>good memory</a:t>
            </a:r>
          </a:p>
          <a:p>
            <a:pPr marL="457200" lvl="0" indent="-298450" rtl="0">
              <a:lnSpc>
                <a:spcPct val="115000"/>
              </a:lnSpc>
              <a:spcBef>
                <a:spcPts val="0"/>
              </a:spcBef>
              <a:buClr>
                <a:schemeClr val="lt1"/>
              </a:buClr>
              <a:buSzPct val="100000"/>
              <a:buFont typeface="Arial"/>
              <a:buAutoNum type="alphaLcPeriod"/>
            </a:pPr>
            <a:r>
              <a:rPr lang="en" sz="1100"/>
              <a:t>mood-congruent memory</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3. The activation of certain associations that leads to the pre disposing of perception, memory, or response is called ________.</a:t>
            </a:r>
          </a:p>
          <a:p>
            <a:pPr marL="457200" lvl="0" indent="-298450" rtl="0">
              <a:lnSpc>
                <a:spcPct val="115000"/>
              </a:lnSpc>
              <a:spcBef>
                <a:spcPts val="0"/>
              </a:spcBef>
              <a:buClr>
                <a:schemeClr val="lt1"/>
              </a:buClr>
              <a:buSzPct val="100000"/>
              <a:buFont typeface="Arial"/>
              <a:buAutoNum type="alphaLcPeriod"/>
            </a:pPr>
            <a:r>
              <a:rPr lang="en" sz="1100"/>
              <a:t>recognizing</a:t>
            </a:r>
          </a:p>
          <a:p>
            <a:pPr marL="457200" lvl="0" indent="-298450" rtl="0">
              <a:lnSpc>
                <a:spcPct val="115000"/>
              </a:lnSpc>
              <a:spcBef>
                <a:spcPts val="0"/>
              </a:spcBef>
              <a:buClr>
                <a:schemeClr val="lt1"/>
              </a:buClr>
              <a:buSzPct val="100000"/>
              <a:buFont typeface="Arial"/>
              <a:buAutoNum type="alphaLcPeriod"/>
            </a:pPr>
            <a:r>
              <a:rPr lang="en" sz="1100"/>
              <a:t>priming</a:t>
            </a:r>
          </a:p>
          <a:p>
            <a:pPr marL="457200" lvl="0" indent="-298450" rtl="0">
              <a:lnSpc>
                <a:spcPct val="115000"/>
              </a:lnSpc>
              <a:spcBef>
                <a:spcPts val="0"/>
              </a:spcBef>
              <a:buClr>
                <a:schemeClr val="lt1"/>
              </a:buClr>
              <a:buSzPct val="100000"/>
              <a:buFont typeface="Arial"/>
              <a:buAutoNum type="alphaLcPeriod"/>
            </a:pPr>
            <a:r>
              <a:rPr lang="en" sz="1100"/>
              <a:t>relearning</a:t>
            </a:r>
          </a:p>
          <a:p>
            <a:pPr>
              <a:spcBef>
                <a:spcPts val="0"/>
              </a:spcBef>
              <a:buNone/>
            </a:pP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Quiz (cont.)</a:t>
            </a:r>
          </a:p>
        </p:txBody>
      </p:sp>
      <p:sp>
        <p:nvSpPr>
          <p:cNvPr id="107" name="Shape 10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sz="1100"/>
              <a:t>. The ability to retrieve information not in conscious awareness is called _______.</a:t>
            </a:r>
          </a:p>
          <a:p>
            <a:pPr marL="457200" lvl="0" indent="-298450" rtl="0">
              <a:lnSpc>
                <a:spcPct val="115000"/>
              </a:lnSpc>
              <a:spcBef>
                <a:spcPts val="0"/>
              </a:spcBef>
              <a:buClr>
                <a:schemeClr val="lt1"/>
              </a:buClr>
              <a:buSzPct val="100000"/>
              <a:buFont typeface="Arial"/>
              <a:buAutoNum type="alphaLcPeriod"/>
            </a:pPr>
            <a:r>
              <a:rPr lang="en" sz="1100"/>
              <a:t>recalling</a:t>
            </a:r>
          </a:p>
          <a:p>
            <a:pPr marL="457200" lvl="0" indent="-298450" rtl="0">
              <a:lnSpc>
                <a:spcPct val="115000"/>
              </a:lnSpc>
              <a:spcBef>
                <a:spcPts val="0"/>
              </a:spcBef>
              <a:buClr>
                <a:schemeClr val="lt1"/>
              </a:buClr>
              <a:buSzPct val="100000"/>
              <a:buFont typeface="Arial"/>
              <a:buAutoNum type="alphaLcPeriod"/>
            </a:pPr>
            <a:r>
              <a:rPr lang="en" sz="1100"/>
              <a:t>memorizing</a:t>
            </a:r>
          </a:p>
          <a:p>
            <a:pPr marL="457200" lvl="0" indent="-298450" rtl="0">
              <a:lnSpc>
                <a:spcPct val="115000"/>
              </a:lnSpc>
              <a:spcBef>
                <a:spcPts val="0"/>
              </a:spcBef>
              <a:buClr>
                <a:schemeClr val="lt1"/>
              </a:buClr>
              <a:buSzPct val="100000"/>
              <a:buFont typeface="Arial"/>
              <a:buAutoNum type="alphaLcPeriod"/>
            </a:pPr>
            <a:r>
              <a:rPr lang="en" sz="1100"/>
              <a:t>recognizing</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5. The measure of a memory in which the person only needs to identify items previously learned is called _______.</a:t>
            </a:r>
          </a:p>
          <a:p>
            <a:pPr marL="914400" lvl="0" indent="-298450" rtl="0">
              <a:lnSpc>
                <a:spcPct val="115000"/>
              </a:lnSpc>
              <a:spcBef>
                <a:spcPts val="0"/>
              </a:spcBef>
              <a:buClr>
                <a:schemeClr val="lt1"/>
              </a:buClr>
              <a:buSzPct val="100000"/>
              <a:buFont typeface="Arial"/>
              <a:buAutoNum type="alphaLcPeriod"/>
            </a:pPr>
            <a:r>
              <a:rPr lang="en" sz="1100"/>
              <a:t>recognition</a:t>
            </a:r>
          </a:p>
          <a:p>
            <a:pPr marL="914400" lvl="0" indent="-298450" rtl="0">
              <a:lnSpc>
                <a:spcPct val="115000"/>
              </a:lnSpc>
              <a:spcBef>
                <a:spcPts val="0"/>
              </a:spcBef>
              <a:buClr>
                <a:schemeClr val="lt1"/>
              </a:buClr>
              <a:buSzPct val="100000"/>
              <a:buFont typeface="Arial"/>
              <a:buAutoNum type="alphaLcPeriod"/>
            </a:pPr>
            <a:r>
              <a:rPr lang="en" sz="1100"/>
              <a:t>recalling</a:t>
            </a:r>
          </a:p>
          <a:p>
            <a:pPr marL="914400" lvl="0" indent="-298450" rtl="0">
              <a:lnSpc>
                <a:spcPct val="115000"/>
              </a:lnSpc>
              <a:spcBef>
                <a:spcPts val="0"/>
              </a:spcBef>
              <a:buClr>
                <a:schemeClr val="lt1"/>
              </a:buClr>
              <a:buSzPct val="100000"/>
              <a:buFont typeface="Arial"/>
              <a:buAutoNum type="alphaLcPeriod"/>
            </a:pPr>
            <a:r>
              <a:rPr lang="en" sz="1100"/>
              <a:t>Priming</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6. If someone is depressed they are more likely to recall on ________ memories?</a:t>
            </a:r>
            <a:r>
              <a:rPr lang="en" sz="1100" u="sng"/>
              <a:t> </a:t>
            </a:r>
          </a:p>
          <a:p>
            <a:pPr marL="457200" lvl="0" indent="-298450" rtl="0">
              <a:lnSpc>
                <a:spcPct val="115000"/>
              </a:lnSpc>
              <a:spcBef>
                <a:spcPts val="0"/>
              </a:spcBef>
              <a:buClr>
                <a:schemeClr val="lt1"/>
              </a:buClr>
              <a:buSzPct val="100000"/>
              <a:buFont typeface="Arial"/>
              <a:buAutoNum type="alphaLcPeriod"/>
            </a:pPr>
            <a:r>
              <a:rPr lang="en" sz="1100"/>
              <a:t>happy</a:t>
            </a:r>
          </a:p>
          <a:p>
            <a:pPr marL="457200" lvl="0" indent="-298450" rtl="0">
              <a:lnSpc>
                <a:spcPct val="115000"/>
              </a:lnSpc>
              <a:spcBef>
                <a:spcPts val="0"/>
              </a:spcBef>
              <a:buClr>
                <a:schemeClr val="lt1"/>
              </a:buClr>
              <a:buSzPct val="100000"/>
              <a:buFont typeface="Arial"/>
              <a:buAutoNum type="alphaLcPeriod"/>
            </a:pPr>
            <a:r>
              <a:rPr lang="en" sz="1100"/>
              <a:t>sad and painful</a:t>
            </a:r>
          </a:p>
          <a:p>
            <a:pPr marL="457200" lvl="0" indent="-298450" rtl="0">
              <a:lnSpc>
                <a:spcPct val="115000"/>
              </a:lnSpc>
              <a:spcBef>
                <a:spcPts val="0"/>
              </a:spcBef>
              <a:buClr>
                <a:schemeClr val="lt1"/>
              </a:buClr>
              <a:buSzPct val="100000"/>
              <a:buFont typeface="Arial"/>
              <a:buAutoNum type="alphaLcPeriod"/>
            </a:pPr>
            <a:r>
              <a:rPr lang="en" sz="1100"/>
              <a:t>loving</a:t>
            </a:r>
          </a:p>
          <a:p>
            <a:pPr>
              <a:spcBef>
                <a:spcPts val="0"/>
              </a:spcBef>
              <a:buNone/>
            </a:pPr>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Quiz (cont.)</a:t>
            </a:r>
          </a:p>
        </p:txBody>
      </p:sp>
      <p:sp>
        <p:nvSpPr>
          <p:cNvPr id="113" name="Shape 113"/>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7. T/F Relearning information indicates memory.</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8. T/F Moods and memories have a strong connection.</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9. T/F Often priming occurs without our awareness.</a:t>
            </a:r>
          </a:p>
          <a:p>
            <a:pPr lvl="0" rtl="0">
              <a:lnSpc>
                <a:spcPct val="115000"/>
              </a:lnSpc>
              <a:spcBef>
                <a:spcPts val="0"/>
              </a:spcBef>
              <a:buClr>
                <a:schemeClr val="dk1"/>
              </a:buClr>
              <a:buFont typeface="Arial"/>
              <a:buNone/>
            </a:pPr>
            <a:endParaRPr sz="1100"/>
          </a:p>
          <a:p>
            <a:pPr lvl="0" rtl="0">
              <a:lnSpc>
                <a:spcPct val="115000"/>
              </a:lnSpc>
              <a:spcBef>
                <a:spcPts val="0"/>
              </a:spcBef>
              <a:buClr>
                <a:schemeClr val="dk1"/>
              </a:buClr>
              <a:buSzPct val="100000"/>
              <a:buFont typeface="Arial"/>
              <a:buNone/>
            </a:pPr>
            <a:r>
              <a:rPr lang="en" sz="1100"/>
              <a:t>10. T/F Your mood cannot be a cue for the retrieval of a memory.</a:t>
            </a:r>
          </a:p>
          <a:p>
            <a:pPr lvl="0" rtl="0">
              <a:lnSpc>
                <a:spcPct val="115000"/>
              </a:lnSpc>
              <a:spcBef>
                <a:spcPts val="0"/>
              </a:spcBef>
              <a:buClr>
                <a:schemeClr val="dk1"/>
              </a:buClr>
              <a:buFont typeface="Arial"/>
              <a:buNone/>
            </a:pPr>
            <a:endParaRPr sz="1100"/>
          </a:p>
          <a:p>
            <a:pPr>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Key</a:t>
            </a:r>
          </a:p>
        </p:txBody>
      </p:sp>
      <p:sp>
        <p:nvSpPr>
          <p:cNvPr id="119" name="Shape 11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98450" rtl="0">
              <a:lnSpc>
                <a:spcPct val="115000"/>
              </a:lnSpc>
              <a:spcBef>
                <a:spcPts val="0"/>
              </a:spcBef>
              <a:buClr>
                <a:schemeClr val="lt1"/>
              </a:buClr>
              <a:buSzPct val="100000"/>
              <a:buFont typeface="Arial"/>
              <a:buAutoNum type="arabicPeriod"/>
            </a:pPr>
            <a:r>
              <a:rPr lang="en" sz="1100"/>
              <a:t>A</a:t>
            </a:r>
          </a:p>
          <a:p>
            <a:pPr marL="457200" lvl="0" indent="-298450" rtl="0">
              <a:lnSpc>
                <a:spcPct val="115000"/>
              </a:lnSpc>
              <a:spcBef>
                <a:spcPts val="0"/>
              </a:spcBef>
              <a:buClr>
                <a:schemeClr val="lt1"/>
              </a:buClr>
              <a:buSzPct val="100000"/>
              <a:buFont typeface="Arial"/>
              <a:buAutoNum type="arabicPeriod"/>
            </a:pPr>
            <a:r>
              <a:rPr lang="en" sz="1100"/>
              <a:t>C</a:t>
            </a:r>
          </a:p>
          <a:p>
            <a:pPr marL="457200" lvl="0" indent="-298450" rtl="0">
              <a:lnSpc>
                <a:spcPct val="115000"/>
              </a:lnSpc>
              <a:spcBef>
                <a:spcPts val="0"/>
              </a:spcBef>
              <a:buClr>
                <a:schemeClr val="lt1"/>
              </a:buClr>
              <a:buSzPct val="100000"/>
              <a:buFont typeface="Arial"/>
              <a:buAutoNum type="arabicPeriod"/>
            </a:pPr>
            <a:r>
              <a:rPr lang="en" sz="1100"/>
              <a:t>B</a:t>
            </a:r>
          </a:p>
          <a:p>
            <a:pPr marL="457200" lvl="0" indent="-298450" rtl="0">
              <a:lnSpc>
                <a:spcPct val="115000"/>
              </a:lnSpc>
              <a:spcBef>
                <a:spcPts val="0"/>
              </a:spcBef>
              <a:buClr>
                <a:schemeClr val="lt1"/>
              </a:buClr>
              <a:buSzPct val="100000"/>
              <a:buFont typeface="Arial"/>
              <a:buAutoNum type="arabicPeriod"/>
            </a:pPr>
            <a:r>
              <a:rPr lang="en" sz="1100"/>
              <a:t>A</a:t>
            </a:r>
          </a:p>
          <a:p>
            <a:pPr marL="457200" lvl="0" indent="-298450" rtl="0">
              <a:lnSpc>
                <a:spcPct val="115000"/>
              </a:lnSpc>
              <a:spcBef>
                <a:spcPts val="0"/>
              </a:spcBef>
              <a:buClr>
                <a:schemeClr val="lt1"/>
              </a:buClr>
              <a:buSzPct val="100000"/>
              <a:buFont typeface="Arial"/>
              <a:buAutoNum type="arabicPeriod"/>
            </a:pPr>
            <a:r>
              <a:rPr lang="en" sz="1100"/>
              <a:t>A</a:t>
            </a:r>
          </a:p>
          <a:p>
            <a:pPr marL="457200" lvl="0" indent="-298450" rtl="0">
              <a:lnSpc>
                <a:spcPct val="115000"/>
              </a:lnSpc>
              <a:spcBef>
                <a:spcPts val="0"/>
              </a:spcBef>
              <a:buClr>
                <a:schemeClr val="lt1"/>
              </a:buClr>
              <a:buSzPct val="100000"/>
              <a:buFont typeface="Arial"/>
              <a:buAutoNum type="arabicPeriod"/>
            </a:pPr>
            <a:r>
              <a:rPr lang="en" sz="1100"/>
              <a:t>B</a:t>
            </a:r>
          </a:p>
          <a:p>
            <a:pPr marL="457200" lvl="0" indent="-298450" rtl="0">
              <a:lnSpc>
                <a:spcPct val="115000"/>
              </a:lnSpc>
              <a:spcBef>
                <a:spcPts val="0"/>
              </a:spcBef>
              <a:buClr>
                <a:schemeClr val="lt1"/>
              </a:buClr>
              <a:buSzPct val="100000"/>
              <a:buFont typeface="Arial"/>
              <a:buAutoNum type="arabicPeriod"/>
            </a:pPr>
            <a:r>
              <a:rPr lang="en" sz="1100"/>
              <a:t>T</a:t>
            </a:r>
          </a:p>
          <a:p>
            <a:pPr marL="457200" lvl="0" indent="-298450" rtl="0">
              <a:lnSpc>
                <a:spcPct val="115000"/>
              </a:lnSpc>
              <a:spcBef>
                <a:spcPts val="0"/>
              </a:spcBef>
              <a:buClr>
                <a:schemeClr val="lt1"/>
              </a:buClr>
              <a:buSzPct val="100000"/>
              <a:buFont typeface="Arial"/>
              <a:buAutoNum type="arabicPeriod"/>
            </a:pPr>
            <a:r>
              <a:rPr lang="en" sz="1100"/>
              <a:t>T</a:t>
            </a:r>
          </a:p>
          <a:p>
            <a:pPr marL="457200" lvl="0" indent="-298450" rtl="0">
              <a:lnSpc>
                <a:spcPct val="115000"/>
              </a:lnSpc>
              <a:spcBef>
                <a:spcPts val="0"/>
              </a:spcBef>
              <a:buClr>
                <a:schemeClr val="lt1"/>
              </a:buClr>
              <a:buSzPct val="100000"/>
              <a:buFont typeface="Arial"/>
              <a:buAutoNum type="arabicPeriod"/>
            </a:pPr>
            <a:r>
              <a:rPr lang="en" sz="1100"/>
              <a:t>T</a:t>
            </a:r>
          </a:p>
          <a:p>
            <a:pPr marL="457200" lvl="0" indent="-298450" rtl="0">
              <a:lnSpc>
                <a:spcPct val="115000"/>
              </a:lnSpc>
              <a:spcBef>
                <a:spcPts val="0"/>
              </a:spcBef>
              <a:buClr>
                <a:schemeClr val="lt1"/>
              </a:buClr>
              <a:buSzPct val="100000"/>
              <a:buFont typeface="Arial"/>
              <a:buAutoNum type="arabicPeriod"/>
            </a:pPr>
            <a:r>
              <a:rPr lang="en" sz="1100"/>
              <a:t>F</a:t>
            </a:r>
          </a:p>
          <a:p>
            <a:pPr>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Question #7</a:t>
            </a:r>
          </a:p>
        </p:txBody>
      </p:sp>
      <p:sp>
        <p:nvSpPr>
          <p:cNvPr id="38" name="Shape 3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a:t>How do we get information out of our memory?</a:t>
            </a:r>
          </a:p>
          <a:p>
            <a:pPr>
              <a:spcBef>
                <a:spcPts val="0"/>
              </a:spcBef>
              <a:buNone/>
            </a:pPr>
            <a:r>
              <a:rPr lang="en"/>
              <a: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Vocabulary</a:t>
            </a:r>
          </a:p>
        </p:txBody>
      </p:sp>
      <p:sp>
        <p:nvSpPr>
          <p:cNvPr id="44" name="Shape 4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chemeClr val="lt1"/>
              </a:buClr>
              <a:buSzPct val="100000"/>
              <a:buFont typeface="Arial"/>
              <a:buChar char="●"/>
            </a:pPr>
            <a:r>
              <a:rPr lang="en" sz="1800"/>
              <a:t>Recall- a measure of memory in which the person must retrieve information learned earlier, as on a fill-in-the-blank test.</a:t>
            </a:r>
          </a:p>
          <a:p>
            <a:pPr rtl="0">
              <a:spcBef>
                <a:spcPts val="0"/>
              </a:spcBef>
              <a:buNone/>
            </a:pPr>
            <a:endParaRPr sz="1800"/>
          </a:p>
          <a:p>
            <a:pPr marL="457200" lvl="0" indent="-342900" rtl="0">
              <a:spcBef>
                <a:spcPts val="0"/>
              </a:spcBef>
              <a:buClr>
                <a:schemeClr val="lt1"/>
              </a:buClr>
              <a:buSzPct val="100000"/>
              <a:buFont typeface="Arial"/>
              <a:buChar char="●"/>
            </a:pPr>
            <a:r>
              <a:rPr lang="en" sz="1800"/>
              <a:t>Recognition- a measure of memory in which the person only identify items previously learned, as on a multiple-choice test.</a:t>
            </a:r>
          </a:p>
          <a:p>
            <a:pPr rtl="0">
              <a:spcBef>
                <a:spcPts val="0"/>
              </a:spcBef>
              <a:buNone/>
            </a:pPr>
            <a:endParaRPr sz="1800"/>
          </a:p>
          <a:p>
            <a:pPr marL="457200" lvl="0" indent="-342900" rtl="0">
              <a:spcBef>
                <a:spcPts val="0"/>
              </a:spcBef>
              <a:buClr>
                <a:schemeClr val="lt1"/>
              </a:buClr>
              <a:buSzPct val="100000"/>
              <a:buFont typeface="Arial"/>
              <a:buChar char="●"/>
            </a:pPr>
            <a:r>
              <a:rPr lang="en" sz="1800"/>
              <a:t>Relearning- a measure of memory that assesses the amount of time saved when learning material for a second time.</a:t>
            </a:r>
          </a:p>
          <a:p>
            <a:pPr rtl="0">
              <a:spcBef>
                <a:spcPts val="0"/>
              </a:spcBef>
              <a:buNone/>
            </a:pPr>
            <a:endParaRPr sz="1800"/>
          </a:p>
          <a:p>
            <a:pPr marL="457200" lvl="0" indent="-342900">
              <a:spcBef>
                <a:spcPts val="0"/>
              </a:spcBef>
              <a:buClr>
                <a:schemeClr val="lt1"/>
              </a:buClr>
              <a:buSzPct val="100000"/>
              <a:buFont typeface="Arial"/>
              <a:buChar char="●"/>
            </a:pPr>
            <a:r>
              <a:rPr lang="en" sz="1800"/>
              <a:t>Priming- the activation, often unconsciously, of particular associations in memory.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Answer</a:t>
            </a:r>
            <a:r>
              <a:rPr lang="en"/>
              <a:t>-</a:t>
            </a:r>
          </a:p>
        </p:txBody>
      </p:sp>
      <p:sp>
        <p:nvSpPr>
          <p:cNvPr id="50" name="Shape 50"/>
          <p:cNvSpPr txBox="1">
            <a:spLocks noGrp="1"/>
          </p:cNvSpPr>
          <p:nvPr>
            <p:ph type="body" idx="1"/>
          </p:nvPr>
        </p:nvSpPr>
        <p:spPr>
          <a:xfrm>
            <a:off x="457200" y="1200150"/>
            <a:ext cx="8229600" cy="3725699"/>
          </a:xfrm>
          <a:prstGeom prst="rect">
            <a:avLst/>
          </a:prstGeom>
          <a:ln w="9525" cap="flat">
            <a:solidFill>
              <a:schemeClr val="lt1"/>
            </a:solidFill>
            <a:prstDash val="solid"/>
            <a:round/>
            <a:headEnd type="none" w="med" len="med"/>
            <a:tailEnd type="none" w="med" len="med"/>
          </a:ln>
        </p:spPr>
        <p:txBody>
          <a:bodyPr lIns="91425" tIns="91425" rIns="91425" bIns="91425" anchor="t" anchorCtr="0">
            <a:noAutofit/>
          </a:bodyPr>
          <a:lstStyle/>
          <a:p>
            <a:pPr>
              <a:spcBef>
                <a:spcPts val="0"/>
              </a:spcBef>
              <a:buNone/>
            </a:pPr>
            <a:r>
              <a:rPr lang="en" sz="1800">
                <a:solidFill>
                  <a:srgbClr val="FFFF00"/>
                </a:solidFill>
              </a:rPr>
              <a:t>Recall </a:t>
            </a:r>
            <a:r>
              <a:rPr lang="en" sz="1800"/>
              <a:t>is the ability to retrieve information not in a conscious awareness; just like fill in the blank tests.</a:t>
            </a:r>
            <a:r>
              <a:rPr lang="en" sz="1800" b="1"/>
              <a:t> </a:t>
            </a:r>
            <a:r>
              <a:rPr lang="en" sz="1800">
                <a:solidFill>
                  <a:srgbClr val="FFFF00"/>
                </a:solidFill>
              </a:rPr>
              <a:t>Recognition</a:t>
            </a:r>
            <a:r>
              <a:rPr lang="en" sz="1800" b="1"/>
              <a:t> </a:t>
            </a:r>
            <a:r>
              <a:rPr lang="en" sz="1800"/>
              <a:t>is the ability to identify items previously learned; just like multiple choice tests.</a:t>
            </a:r>
            <a:r>
              <a:rPr lang="en" sz="1800" b="1"/>
              <a:t> </a:t>
            </a:r>
            <a:r>
              <a:rPr lang="en" sz="1800">
                <a:solidFill>
                  <a:srgbClr val="FFFF00"/>
                </a:solidFill>
              </a:rPr>
              <a:t>Relearning</a:t>
            </a:r>
            <a:r>
              <a:rPr lang="en" sz="1800" b="1"/>
              <a:t> </a:t>
            </a:r>
            <a:r>
              <a:rPr lang="en" sz="1800"/>
              <a:t>is to master previously stored information quicker or faster than what you originally took in the first time learning the information. Retrieval cues catch our attention and tweak our web of associations, helping to move target information into conscious awareness. </a:t>
            </a:r>
            <a:r>
              <a:rPr lang="en" sz="1800">
                <a:solidFill>
                  <a:srgbClr val="FFFF00"/>
                </a:solidFill>
              </a:rPr>
              <a:t>Priming </a:t>
            </a:r>
            <a:r>
              <a:rPr lang="en" sz="1800">
                <a:solidFill>
                  <a:srgbClr val="FFFFFF"/>
                </a:solidFill>
              </a:rPr>
              <a:t>is the process of activating associations. These processes can usually lead to other things locked into your brain.</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Examples-</a:t>
            </a:r>
          </a:p>
        </p:txBody>
      </p:sp>
      <p:sp>
        <p:nvSpPr>
          <p:cNvPr id="56" name="Shape 56"/>
          <p:cNvSpPr txBox="1">
            <a:spLocks noGrp="1"/>
          </p:cNvSpPr>
          <p:nvPr>
            <p:ph type="body" idx="1"/>
          </p:nvPr>
        </p:nvSpPr>
        <p:spPr>
          <a:xfrm>
            <a:off x="457200" y="1012625"/>
            <a:ext cx="8229600" cy="3725699"/>
          </a:xfrm>
          <a:prstGeom prst="rect">
            <a:avLst/>
          </a:prstGeom>
        </p:spPr>
        <p:txBody>
          <a:bodyPr lIns="91425" tIns="91425" rIns="91425" bIns="91425" anchor="t" anchorCtr="0">
            <a:noAutofit/>
          </a:bodyPr>
          <a:lstStyle/>
          <a:p>
            <a:pPr marL="457200" lvl="0" indent="-381000" rtl="0">
              <a:spcBef>
                <a:spcPts val="0"/>
              </a:spcBef>
              <a:buClr>
                <a:schemeClr val="lt1"/>
              </a:buClr>
              <a:buSzPct val="100000"/>
              <a:buFont typeface="Arial"/>
              <a:buChar char="●"/>
            </a:pPr>
            <a:r>
              <a:rPr lang="en" sz="2400"/>
              <a:t>if you see or hear with word rabbit you activate a concept and you then start to spell it and know how to speak the word </a:t>
            </a:r>
            <a:r>
              <a:rPr lang="en" sz="2400" i="1"/>
              <a:t>Rabbit</a:t>
            </a:r>
            <a:r>
              <a:rPr lang="en" sz="2400"/>
              <a:t> (Priming awakening associations)</a:t>
            </a:r>
          </a:p>
          <a:p>
            <a:pPr marL="457200" lvl="0" indent="-381000">
              <a:spcBef>
                <a:spcPts val="0"/>
              </a:spcBef>
              <a:buClr>
                <a:schemeClr val="lt1"/>
              </a:buClr>
              <a:buSzPct val="100000"/>
              <a:buFont typeface="Arial"/>
              <a:buChar char="●"/>
            </a:pPr>
            <a:r>
              <a:rPr lang="en" sz="2400"/>
              <a:t>If Oprah and Brad Pitt weren’t famous their high school classmates would still recognize their high school yearbook photos ( Remembering things past)</a:t>
            </a:r>
          </a:p>
        </p:txBody>
      </p:sp>
      <p:pic>
        <p:nvPicPr>
          <p:cNvPr id="57" name="Shape 57"/>
          <p:cNvPicPr preferRelativeResize="0"/>
          <p:nvPr/>
        </p:nvPicPr>
        <p:blipFill>
          <a:blip r:embed="rId3">
            <a:alphaModFix/>
          </a:blip>
          <a:stretch>
            <a:fillRect/>
          </a:stretch>
        </p:blipFill>
        <p:spPr>
          <a:xfrm>
            <a:off x="7742050" y="339325"/>
            <a:ext cx="1162050" cy="1162050"/>
          </a:xfrm>
          <a:prstGeom prst="rect">
            <a:avLst/>
          </a:prstGeom>
          <a:noFill/>
          <a:ln>
            <a:noFill/>
          </a:ln>
        </p:spPr>
      </p:pic>
      <p:pic>
        <p:nvPicPr>
          <p:cNvPr id="58" name="Shape 58"/>
          <p:cNvPicPr preferRelativeResize="0"/>
          <p:nvPr/>
        </p:nvPicPr>
        <p:blipFill>
          <a:blip r:embed="rId4">
            <a:alphaModFix/>
          </a:blip>
          <a:stretch>
            <a:fillRect/>
          </a:stretch>
        </p:blipFill>
        <p:spPr>
          <a:xfrm>
            <a:off x="1411525" y="3798625"/>
            <a:ext cx="919149" cy="1216525"/>
          </a:xfrm>
          <a:prstGeom prst="rect">
            <a:avLst/>
          </a:prstGeom>
          <a:noFill/>
          <a:ln>
            <a:noFill/>
          </a:ln>
        </p:spPr>
      </p:pic>
      <p:pic>
        <p:nvPicPr>
          <p:cNvPr id="59" name="Shape 59"/>
          <p:cNvPicPr preferRelativeResize="0"/>
          <p:nvPr/>
        </p:nvPicPr>
        <p:blipFill>
          <a:blip r:embed="rId5">
            <a:alphaModFix/>
          </a:blip>
          <a:stretch>
            <a:fillRect/>
          </a:stretch>
        </p:blipFill>
        <p:spPr>
          <a:xfrm>
            <a:off x="2647200" y="3798625"/>
            <a:ext cx="1038094" cy="121652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Anecdote-</a:t>
            </a:r>
          </a:p>
        </p:txBody>
      </p:sp>
      <p:sp>
        <p:nvSpPr>
          <p:cNvPr id="65" name="Shape 6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indent="457200" rtl="0">
              <a:spcBef>
                <a:spcPts val="0"/>
              </a:spcBef>
              <a:buNone/>
            </a:pPr>
            <a:r>
              <a:rPr lang="en" sz="1800"/>
              <a:t>One day, Bob got a call from a man named Jim. This man claimed to be one of Bob’s good friends from high school. Bob had known several “Jims” in his  high school and he wasn’t sure which one it was, because this Jim neglected to mention his last name. Jim asked him if he wanted to get lunch at Subway. Immediately, Bob knew it must be Jim McDonald, because he remembered how much Jim liked Subway sandwiches in high school. The Next day he met up with Jim McDonald. They had a great time talking about old times. </a:t>
            </a:r>
          </a:p>
          <a:p>
            <a:pPr marL="0" indent="0" rtl="0">
              <a:spcBef>
                <a:spcPts val="0"/>
              </a:spcBef>
              <a:buNone/>
            </a:pPr>
            <a:endParaRPr sz="1800"/>
          </a:p>
          <a:p>
            <a:pPr marL="0" indent="0" algn="ctr" rtl="0">
              <a:spcBef>
                <a:spcPts val="0"/>
              </a:spcBef>
              <a:buNone/>
            </a:pPr>
            <a:r>
              <a:rPr lang="en" sz="2400"/>
              <a:t>The end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Question #8</a:t>
            </a:r>
          </a:p>
        </p:txBody>
      </p:sp>
      <p:sp>
        <p:nvSpPr>
          <p:cNvPr id="71" name="Shape 7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How do external contexts and internal emotions influence memory retrieval?</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Vocabulary</a:t>
            </a:r>
          </a:p>
        </p:txBody>
      </p:sp>
      <p:sp>
        <p:nvSpPr>
          <p:cNvPr id="77" name="Shape 7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u="sng"/>
              <a:t>Deja vu-</a:t>
            </a:r>
            <a:r>
              <a:rPr lang="en"/>
              <a:t> that eerie sense that “ I’ve experienced this before.” Cues from the current situation may subconsciously trigger retrieval of earlier experiences.  </a:t>
            </a:r>
          </a:p>
          <a:p>
            <a:pPr>
              <a:spcBef>
                <a:spcPts val="0"/>
              </a:spcBef>
              <a:buNone/>
            </a:pPr>
            <a:r>
              <a:rPr lang="en" u="sng"/>
              <a:t>Mood-congruent memory-</a:t>
            </a:r>
            <a:r>
              <a:rPr lang="en"/>
              <a:t> the tendency to recall experiences that are consistent with one's current good or bad mood</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u="sng"/>
              <a:t>Answer- </a:t>
            </a:r>
          </a:p>
        </p:txBody>
      </p:sp>
      <p:sp>
        <p:nvSpPr>
          <p:cNvPr id="83" name="Shape 83"/>
          <p:cNvSpPr txBox="1">
            <a:spLocks noGrp="1"/>
          </p:cNvSpPr>
          <p:nvPr>
            <p:ph type="body" idx="1"/>
          </p:nvPr>
        </p:nvSpPr>
        <p:spPr>
          <a:xfrm>
            <a:off x="457200" y="1200150"/>
            <a:ext cx="8229600" cy="3725699"/>
          </a:xfrm>
          <a:prstGeom prst="rect">
            <a:avLst/>
          </a:prstGeom>
          <a:ln>
            <a:noFill/>
          </a:ln>
        </p:spPr>
        <p:txBody>
          <a:bodyPr lIns="91425" tIns="91425" rIns="91425" bIns="91425" anchor="t" anchorCtr="0">
            <a:noAutofit/>
          </a:bodyPr>
          <a:lstStyle/>
          <a:p>
            <a:pPr>
              <a:spcBef>
                <a:spcPts val="0"/>
              </a:spcBef>
              <a:buNone/>
            </a:pPr>
            <a:r>
              <a:rPr lang="en" sz="2400"/>
              <a:t>There are a few cues that help us to retrieve memories. The context in which you first experienced an event or encoded a thought can suddenly enter our minds when put into a similar situation. This is often what leads to </a:t>
            </a:r>
            <a:r>
              <a:rPr lang="en" sz="2400">
                <a:solidFill>
                  <a:srgbClr val="FFFF00"/>
                </a:solidFill>
              </a:rPr>
              <a:t>deja vu</a:t>
            </a:r>
            <a:r>
              <a:rPr lang="en" sz="2400">
                <a:solidFill>
                  <a:srgbClr val="FFFFFF"/>
                </a:solidFill>
              </a:rPr>
              <a:t>. Memories may also be retrieved based</a:t>
            </a:r>
            <a:r>
              <a:rPr lang="en">
                <a:solidFill>
                  <a:srgbClr val="FFFFFF"/>
                </a:solidFill>
              </a:rPr>
              <a:t> </a:t>
            </a:r>
            <a:r>
              <a:rPr lang="en" sz="2400">
                <a:solidFill>
                  <a:srgbClr val="FFFFFF"/>
                </a:solidFill>
              </a:rPr>
              <a:t>on our specific emotions at the time you encoded a certain memory. </a:t>
            </a:r>
            <a:r>
              <a:rPr lang="en" sz="2400">
                <a:solidFill>
                  <a:srgbClr val="FFFF00"/>
                </a:solidFill>
              </a:rPr>
              <a:t>Mood-congruent memory</a:t>
            </a:r>
            <a:r>
              <a:rPr lang="en" sz="2400">
                <a:solidFill>
                  <a:srgbClr val="FFFFFF"/>
                </a:solidFill>
              </a:rPr>
              <a:t> is an example of this, and it primes us to interpret others’ behavior in ways consistent with our current mood.</a:t>
            </a:r>
          </a:p>
        </p:txBody>
      </p:sp>
    </p:spTree>
  </p:cSld>
  <p:clrMapOvr>
    <a:masterClrMapping/>
  </p:clrMapOvr>
  <p:transition spd="slow">
    <p:cut/>
  </p:transition>
</p:sld>
</file>

<file path=ppt/theme/theme1.xml><?xml version="1.0" encoding="utf-8"?>
<a:theme xmlns:a="http://schemas.openxmlformats.org/drawingml/2006/main"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870</Words>
  <Application>Microsoft Office PowerPoint</Application>
  <PresentationFormat>On-screen Show (16:9)</PresentationFormat>
  <Paragraphs>87</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dark-gradient</vt:lpstr>
      <vt:lpstr>Retrieval: Getting Information Out </vt:lpstr>
      <vt:lpstr>Question #7</vt:lpstr>
      <vt:lpstr>Vocabulary</vt:lpstr>
      <vt:lpstr>Answer-</vt:lpstr>
      <vt:lpstr>Examples-</vt:lpstr>
      <vt:lpstr>Anecdote-</vt:lpstr>
      <vt:lpstr>Question #8</vt:lpstr>
      <vt:lpstr>Vocabulary</vt:lpstr>
      <vt:lpstr>Answer- </vt:lpstr>
      <vt:lpstr>Examples-</vt:lpstr>
      <vt:lpstr>Anecdote-</vt:lpstr>
      <vt:lpstr>Review Quiz</vt:lpstr>
      <vt:lpstr>Quiz (cont.)</vt:lpstr>
      <vt:lpstr>Quiz (cont.)</vt:lpstr>
      <vt:lpstr>Key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Retrieval: Getting Information Out </dc:title>
  <dc:creator>Ranweiler, Curtis M BHS</dc:creator>
  <cp:lastModifiedBy>Curtis Ranweiler</cp:lastModifiedBy>
  <cp:revision>1</cp:revision>
  <dcterms:modified xsi:type="dcterms:W3CDTF">2015-02-11T15:17:28Z</dcterms:modified>
</cp:coreProperties>
</file>